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9"/>
  </p:notesMasterIdLst>
  <p:sldIdLst>
    <p:sldId id="267" r:id="rId3"/>
    <p:sldId id="263" r:id="rId4"/>
    <p:sldId id="303" r:id="rId5"/>
    <p:sldId id="316" r:id="rId6"/>
    <p:sldId id="304" r:id="rId7"/>
    <p:sldId id="305" r:id="rId8"/>
    <p:sldId id="317" r:id="rId9"/>
    <p:sldId id="306" r:id="rId10"/>
    <p:sldId id="320" r:id="rId11"/>
    <p:sldId id="325" r:id="rId12"/>
    <p:sldId id="321" r:id="rId13"/>
    <p:sldId id="322" r:id="rId14"/>
    <p:sldId id="323" r:id="rId15"/>
    <p:sldId id="324" r:id="rId16"/>
    <p:sldId id="326" r:id="rId17"/>
    <p:sldId id="327" r:id="rId18"/>
    <p:sldId id="328" r:id="rId19"/>
    <p:sldId id="329" r:id="rId20"/>
    <p:sldId id="331" r:id="rId21"/>
    <p:sldId id="330" r:id="rId22"/>
    <p:sldId id="337" r:id="rId23"/>
    <p:sldId id="338" r:id="rId24"/>
    <p:sldId id="339" r:id="rId25"/>
    <p:sldId id="340" r:id="rId26"/>
    <p:sldId id="341" r:id="rId27"/>
    <p:sldId id="342" r:id="rId28"/>
    <p:sldId id="318" r:id="rId29"/>
    <p:sldId id="319" r:id="rId30"/>
    <p:sldId id="310" r:id="rId31"/>
    <p:sldId id="315" r:id="rId32"/>
    <p:sldId id="312" r:id="rId33"/>
    <p:sldId id="313" r:id="rId34"/>
    <p:sldId id="314" r:id="rId35"/>
    <p:sldId id="307" r:id="rId36"/>
    <p:sldId id="332" r:id="rId37"/>
    <p:sldId id="333" r:id="rId38"/>
    <p:sldId id="334" r:id="rId39"/>
    <p:sldId id="344" r:id="rId40"/>
    <p:sldId id="345" r:id="rId41"/>
    <p:sldId id="346" r:id="rId42"/>
    <p:sldId id="335" r:id="rId43"/>
    <p:sldId id="336" r:id="rId44"/>
    <p:sldId id="349" r:id="rId45"/>
    <p:sldId id="343" r:id="rId46"/>
    <p:sldId id="347" r:id="rId47"/>
    <p:sldId id="348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34C"/>
    <a:srgbClr val="F2EDA8"/>
    <a:srgbClr val="EBAB00"/>
    <a:srgbClr val="FAE100"/>
    <a:srgbClr val="FFFFAA"/>
    <a:srgbClr val="FFFFFF"/>
    <a:srgbClr val="E4B429"/>
    <a:srgbClr val="FFD54F"/>
    <a:srgbClr val="FFEA3D"/>
    <a:srgbClr val="E024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208" autoAdjust="0"/>
    <p:restoredTop sz="94660"/>
  </p:normalViewPr>
  <p:slideViewPr>
    <p:cSldViewPr snapToGrid="0">
      <p:cViewPr>
        <p:scale>
          <a:sx n="150" d="100"/>
          <a:sy n="150" d="100"/>
        </p:scale>
        <p:origin x="144" y="-8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3.xml"/><Relationship Id="rId49" Type="http://schemas.openxmlformats.org/officeDocument/2006/relationships/notesMaster" Target="notesMasters/notesMaster1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719960" cy="1474115"/>
          </a:xfrm>
        </p:spPr>
        <p:txBody>
          <a:bodyPr lIns="0" anchor="b">
            <a:no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5" name="Rectangle 4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 descr="University of Waterloo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61" y="5304722"/>
            <a:ext cx="3759035" cy="1484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1" y="1396192"/>
            <a:ext cx="5542713" cy="670270"/>
          </a:xfrm>
        </p:spPr>
        <p:txBody>
          <a:bodyPr anchor="b">
            <a:noAutofit/>
          </a:bodyPr>
          <a:lstStyle>
            <a:lvl1pPr marL="0" indent="0">
              <a:buNone/>
              <a:defRPr sz="28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9881" y="2184400"/>
            <a:ext cx="5542713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6154" y="1396192"/>
            <a:ext cx="5593458" cy="670270"/>
          </a:xfrm>
        </p:spPr>
        <p:txBody>
          <a:bodyPr anchor="b">
            <a:normAutofit/>
          </a:bodyPr>
          <a:lstStyle>
            <a:lvl1pPr marL="0" indent="0">
              <a:buNone/>
              <a:defRPr sz="2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6154" y="2184400"/>
            <a:ext cx="5593458" cy="3846945"/>
          </a:xfrm>
        </p:spPr>
        <p:txBody>
          <a:bodyPr>
            <a:normAutofit/>
          </a:bodyPr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2000"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800"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600"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400"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 sz="1400"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F432B-3FBE-4889-963D-BF97BFBB7D3F}" type="datetime1">
              <a:rPr lang="en-US" smtClean="0"/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0CCC04-1E76-41EE-A8AC-75AD85313D09}" type="datetime1">
              <a:rPr lang="en-US" smtClean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4A9E-84AC-4661-9381-CC35B09E47F7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1E55829F-8847-4C2A-8DD0-690EAD78E53F}" type="datetime1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3" name="Rectangle 2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930071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393007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393007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660400" y="2420360"/>
            <a:ext cx="108712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8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393007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 dirty="0"/>
              <a:t>Edit Master text styles</a:t>
            </a:r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7" name="Rectangle 6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6350285" y="845819"/>
            <a:ext cx="5440648" cy="540720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54362" y="1237675"/>
            <a:ext cx="4331855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9882" y="6335309"/>
            <a:ext cx="3887245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5587999" y="6335309"/>
            <a:ext cx="1016000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544943" y="2409026"/>
            <a:ext cx="4950694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854362" y="4784725"/>
            <a:ext cx="4331855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 dirty="0"/>
              <a:t>Edit Master text styles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54363" y="2244437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854363" y="4668983"/>
            <a:ext cx="4331855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4" name="Rectangle 13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Divider 2">
    <p:bg>
      <p:bgPr>
        <a:solidFill>
          <a:srgbClr val="FED3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5FDFC970-B950-4395-A833-47227D4A68CA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4" name="Rectangle 13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550988" y="3461559"/>
            <a:ext cx="9070975" cy="598488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7591" y="2382981"/>
            <a:ext cx="11569729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FDFC970-B950-4395-A833-47227D4A68CA}" type="datetime1">
              <a:rPr lang="en-US" smtClean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7225" y="4581236"/>
            <a:ext cx="10877550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i="0" cap="none" baseline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75D660D7-90CE-4513-A3CE-C070B9421917}" type="datetime1">
              <a:rPr lang="en-US" smtClean="0"/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20" name="Rectangle 19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6" name="Picture 25" descr="University of Waterloo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4945" y="1204402"/>
            <a:ext cx="6407315" cy="41571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/>
            </a:lvl1pPr>
          </a:lstStyle>
          <a:p>
            <a:fld id="{93005692-73BE-493E-93AB-ECD6027A7652}" type="slidenum">
              <a:rPr lang="en-US" smtClean="0"/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5" name="Rectangle 4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Picture 13" descr="University of Waterloo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161" y="5304722"/>
            <a:ext cx="3759035" cy="14842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33425" y="4682836"/>
            <a:ext cx="10725150" cy="1559782"/>
          </a:xfrm>
          <a:noFill/>
        </p:spPr>
        <p:txBody>
          <a:bodyPr wrap="square" rtlCol="0" anchor="ctr" anchorCtr="1">
            <a:noAutofit/>
          </a:bodyPr>
          <a:lstStyle>
            <a:lvl1pPr marL="0" algn="ctr">
              <a:lnSpc>
                <a:spcPct val="75000"/>
              </a:lnSpc>
              <a:defRPr lang="en-US" sz="1800" b="0" i="0" cap="none" baseline="0">
                <a:solidFill>
                  <a:schemeClr val="bg1">
                    <a:alpha val="81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368D4B-3D0A-49AB-8EA2-2DC8CB4594DB}" type="datetime1">
              <a:rPr lang="en-US" smtClean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grpSp>
        <p:nvGrpSpPr>
          <p:cNvPr id="3" name="Group 2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4" name="Rectangle 3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University of Waterloo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84945" y="1204402"/>
            <a:ext cx="6407315" cy="41571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Closing Slide_Y+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YOU+WATERLO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53660" y="4585014"/>
            <a:ext cx="1884680" cy="5334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68648" y="5270227"/>
            <a:ext cx="3854704" cy="252476"/>
          </a:xfrm>
          <a:prstGeom prst="rect">
            <a:avLst/>
          </a:prstGeom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75D660D7-90CE-4513-A3CE-C070B9421917}" type="datetime1">
              <a:rPr lang="en-US" smtClean="0"/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3" name="Rectangle 2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 descr="University of Waterloo logo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25667" y="895553"/>
            <a:ext cx="5757267" cy="3735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_Closing Slide_Y+W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A368D4B-3D0A-49AB-8EA2-2DC8CB4594DB}" type="datetime1">
              <a:rPr lang="en-US" smtClean="0"/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pic>
        <p:nvPicPr>
          <p:cNvPr id="21" name="Picture 20" descr="YOU+WATERLO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3660" y="4592032"/>
            <a:ext cx="1884680" cy="5334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168648" y="5277245"/>
            <a:ext cx="3854704" cy="252476"/>
          </a:xfrm>
          <a:prstGeom prst="rect">
            <a:avLst/>
          </a:prstGeom>
        </p:spPr>
      </p:pic>
      <p:sp>
        <p:nvSpPr>
          <p:cNvPr id="3" name="TextBox 2"/>
          <p:cNvSpPr txBox="1"/>
          <p:nvPr userDrawn="1"/>
        </p:nvSpPr>
        <p:spPr>
          <a:xfrm>
            <a:off x="4851400" y="7247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4" name="Rectangle 3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9" name="Picture 18" descr="University of Waterloo logo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25666" y="895553"/>
            <a:ext cx="5757269" cy="3735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9516760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</a:fld>
            <a:endParaRPr lang="en-US" dirty="0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0" name="Rectangle 9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1" name="Picture 20" descr="University of Waterloo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4157" y="5304723"/>
            <a:ext cx="3759035" cy="14842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6094124" y="397164"/>
            <a:ext cx="6097876" cy="646083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2740" y="1028940"/>
            <a:ext cx="5486243" cy="1474115"/>
          </a:xfrm>
        </p:spPr>
        <p:txBody>
          <a:bodyPr lIns="0" anchor="b">
            <a:noAutofit/>
          </a:bodyPr>
          <a:lstStyle>
            <a:lvl1pPr algn="l">
              <a:defRPr sz="5400" b="1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2740" y="4266821"/>
            <a:ext cx="5486243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2740" y="2642329"/>
            <a:ext cx="1182916" cy="377962"/>
          </a:xfrm>
          <a:solidFill>
            <a:schemeClr val="accent1"/>
          </a:solidFill>
        </p:spPr>
        <p:txBody>
          <a:bodyPr/>
          <a:lstStyle>
            <a:lvl1pPr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623674" y="6377231"/>
            <a:ext cx="4293708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1148416" y="6377231"/>
            <a:ext cx="553900" cy="250337"/>
          </a:xfrm>
        </p:spPr>
        <p:txBody>
          <a:bodyPr/>
          <a:lstStyle>
            <a:lvl1pPr algn="ctr"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3005692-73BE-493E-93AB-ECD6027A7652}" type="slidenum">
              <a:rPr lang="en-US" smtClean="0"/>
            </a:fld>
            <a:endParaRPr lang="en-US" dirty="0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5" name="Rectangle 4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 descr="University of Waterloo logo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64157" y="5304723"/>
            <a:ext cx="3759035" cy="14842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4B0C9-B47E-4B33-A656-C78D1805DA95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7407696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  <a:endParaRPr lang="en-US" dirty="0"/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8908224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10408752" y="685060"/>
            <a:ext cx="1420859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1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48C228CE-C572-4AF5-9728-AA6E475873DD}" type="datetime1">
              <a:rPr lang="en-US" smtClean="0"/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59883" y="434108"/>
            <a:ext cx="7046081" cy="895927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2" y="1709738"/>
            <a:ext cx="9399507" cy="2852737"/>
          </a:xfrm>
        </p:spPr>
        <p:txBody>
          <a:bodyPr anchor="b">
            <a:normAutofit/>
          </a:bodyPr>
          <a:lstStyle>
            <a:lvl1pPr algn="l"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4589463"/>
            <a:ext cx="9399507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D43AC-4B94-471D-A170-0D88FCD1FB54}" type="datetime1">
              <a:rPr lang="en-US" smtClean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0521" y="3227413"/>
            <a:ext cx="8770620" cy="1212056"/>
          </a:xfrm>
        </p:spPr>
        <p:txBody>
          <a:bodyPr anchor="b">
            <a:noAutofit/>
          </a:bodyPr>
          <a:lstStyle>
            <a:lvl1pPr algn="l">
              <a:defRPr sz="40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960521" y="4447299"/>
            <a:ext cx="8770620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51004" y="6335309"/>
            <a:ext cx="1181114" cy="250337"/>
          </a:xfrm>
        </p:spPr>
        <p:txBody>
          <a:bodyPr/>
          <a:lstStyle/>
          <a:p>
            <a:fld id="{72EFF9E2-52BD-4C8D-9C57-79F661DB94A1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grpSp>
        <p:nvGrpSpPr>
          <p:cNvPr id="7" name="Group 6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8" name="Rectangle 7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883" y="434108"/>
            <a:ext cx="11569729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9882" y="1413164"/>
            <a:ext cx="5586855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992" y="1413164"/>
            <a:ext cx="5658620" cy="4590472"/>
          </a:xfrm>
        </p:spPr>
        <p:txBody>
          <a:bodyPr/>
          <a:lstStyle>
            <a:lvl1pPr marL="288925" indent="-288925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/>
            </a:lvl1pPr>
            <a:lvl2pPr marL="685800" indent="-2286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/>
            </a:lvl2pPr>
            <a:lvl3pPr marL="1143000" indent="-2286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/>
            </a:lvl3pPr>
            <a:lvl4pPr marL="1600200" indent="-2286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/>
            </a:lvl4pPr>
            <a:lvl5pPr marL="2057400" indent="-228600">
              <a:spcBef>
                <a:spcPts val="800"/>
              </a:spcBef>
              <a:spcAft>
                <a:spcPts val="800"/>
              </a:spcAft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881F3-AB4F-4026-8B03-DBF7475676B1}" type="datetime1">
              <a:rPr lang="en-US" smtClean="0"/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4" Type="http://schemas.openxmlformats.org/officeDocument/2006/relationships/theme" Target="../theme/theme1.xml"/><Relationship Id="rId23" Type="http://schemas.openxmlformats.org/officeDocument/2006/relationships/image" Target="../media/image1.png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883" y="4341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882" y="14131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38014" y="6335309"/>
            <a:ext cx="1181114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5FDFC970-B950-4395-A833-47227D4A68CA}" type="datetime1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9882" y="6335309"/>
            <a:ext cx="5226517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88000" y="6335309"/>
            <a:ext cx="1016000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0" y="0"/>
            <a:ext cx="12192000" cy="397164"/>
            <a:chOff x="421830" y="1342659"/>
            <a:chExt cx="10018760" cy="290558"/>
          </a:xfrm>
        </p:grpSpPr>
        <p:sp>
          <p:nvSpPr>
            <p:cNvPr id="16" name="Rectangle 15"/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8" descr="University of Waterloo logo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767" y="5868697"/>
            <a:ext cx="2749233" cy="108551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b="1" kern="1200" spc="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25" indent="-288925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panose="05000000000000000000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33.png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2739" y="1546176"/>
            <a:ext cx="5486243" cy="147411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CloudSat</a:t>
            </a:r>
            <a:r>
              <a:rPr lang="en-US" dirty="0"/>
              <a:t> data product introduction, analysis workflow, and ground clutter issue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Ding Li</a:t>
            </a:r>
            <a:br>
              <a:rPr lang="en-US" dirty="0"/>
            </a:br>
            <a:r>
              <a:rPr lang="en-US" dirty="0"/>
              <a:t>MMATH in Comp Math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xfrm>
            <a:off x="452739" y="3265594"/>
            <a:ext cx="1182916" cy="377962"/>
          </a:xfrm>
          <a:solidFill>
            <a:srgbClr val="FED34C"/>
          </a:solidFill>
        </p:spPr>
        <p:txBody>
          <a:bodyPr/>
          <a:lstStyle/>
          <a:p>
            <a:fld id="{9541D9E1-716A-4165-92A1-0605DFE38AD1}" type="datetime1">
              <a:rPr lang="en-US" smtClean="0"/>
            </a:fld>
            <a:endParaRPr lang="en-US" dirty="0"/>
          </a:p>
        </p:txBody>
      </p:sp>
      <p:pic>
        <p:nvPicPr>
          <p:cNvPr id="6" name="Picture Placeholder 14" descr="Dana Porter library at the University of Waterloo campus in Waterloo, Ontario, Canada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7" t="640" r="7511" b="7090"/>
          <a:stretch>
            <a:fillRect/>
          </a:stretch>
        </p:blipFill>
        <p:spPr>
          <a:xfrm>
            <a:off x="6096000" y="397164"/>
            <a:ext cx="6104092" cy="6460836"/>
          </a:xfrm>
        </p:spPr>
      </p:pic>
      <p:sp>
        <p:nvSpPr>
          <p:cNvPr id="8" name="Content Placeholder 10"/>
          <p:cNvSpPr txBox="1"/>
          <p:nvPr/>
        </p:nvSpPr>
        <p:spPr>
          <a:xfrm>
            <a:off x="9655249" y="6471346"/>
            <a:ext cx="2494711" cy="397164"/>
          </a:xfrm>
          <a:prstGeom prst="rect">
            <a:avLst/>
          </a:prstGeom>
          <a:noFill/>
          <a:ln>
            <a:noFill/>
          </a:ln>
        </p:spPr>
        <p:txBody>
          <a:bodyPr lIns="0" tIns="0" rIns="108000" bIns="0" anchor="ctr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900" dirty="0"/>
              <a:t>Photo credit: </a:t>
            </a:r>
            <a:r>
              <a:rPr lang="en-CA" sz="900" dirty="0"/>
              <a:t>@</a:t>
            </a:r>
            <a:r>
              <a:rPr lang="en-CA" sz="900" dirty="0" err="1"/>
              <a:t>bruce.digital</a:t>
            </a:r>
            <a:endParaRPr lang="en-US" sz="9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US" dirty="0"/>
          </a:p>
        </p:txBody>
      </p:sp>
      <p:sp>
        <p:nvSpPr>
          <p:cNvPr id="9" name="AutoShape 2"/>
          <p:cNvSpPr>
            <a:spLocks noChangeAspect="1" noChangeArrowheads="1"/>
          </p:cNvSpPr>
          <p:nvPr/>
        </p:nvSpPr>
        <p:spPr bwMode="auto">
          <a:xfrm>
            <a:off x="5943599" y="3276599"/>
            <a:ext cx="1710267" cy="17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 backscatter echo (i.e., radar received echo), in Watts</a:t>
            </a:r>
            <a:endParaRPr lang="en-US" dirty="0"/>
          </a:p>
          <a:p>
            <a:pPr lvl="1"/>
            <a:r>
              <a:rPr lang="en-US" dirty="0"/>
              <a:t>How much sent energy is returned back (per unit time)?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What’s in the parameter?</a:t>
            </a:r>
            <a:endParaRPr lang="en-US" dirty="0"/>
          </a:p>
          <a:p>
            <a:pPr lvl="2"/>
            <a:r>
              <a:rPr lang="en-US" dirty="0"/>
              <a:t>E.g., The microwave transmits radially, antenna parameter determines the amount of power focused on the nadir direction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412283" y="5865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Key variables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4599" y="1922375"/>
            <a:ext cx="2151483" cy="1506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US" dirty="0"/>
          </a:p>
        </p:txBody>
      </p:sp>
      <p:sp>
        <p:nvSpPr>
          <p:cNvPr id="9" name="AutoShape 2"/>
          <p:cNvSpPr>
            <a:spLocks noChangeAspect="1" noChangeArrowheads="1"/>
          </p:cNvSpPr>
          <p:nvPr/>
        </p:nvSpPr>
        <p:spPr bwMode="auto">
          <a:xfrm>
            <a:off x="5943599" y="3276599"/>
            <a:ext cx="1710267" cy="17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1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412282" y="1565563"/>
            <a:ext cx="11569729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tx1"/>
              </a:buClr>
              <a:buSzPct val="85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Reflectivity, in dB, dimensionless:</a:t>
            </a:r>
            <a:endParaRPr lang="en-US" dirty="0"/>
          </a:p>
          <a:p>
            <a:pPr lvl="1"/>
            <a:r>
              <a:rPr lang="en-US" dirty="0"/>
              <a:t>Rescale backscatter echo by natural coefficients</a:t>
            </a:r>
            <a:endParaRPr lang="en-US" dirty="0"/>
          </a:p>
          <a:p>
            <a:pPr lvl="1"/>
            <a:r>
              <a:rPr lang="en-US" dirty="0"/>
              <a:t>Highlight the physical property of the illuminated target</a:t>
            </a:r>
            <a:endParaRPr lang="en-US" dirty="0"/>
          </a:p>
          <a:p>
            <a:pPr lvl="2"/>
            <a:r>
              <a:rPr lang="en-US" dirty="0"/>
              <a:t>The target backscatters, absorbs, and lets go different</a:t>
            </a:r>
            <a:endParaRPr lang="en-US" dirty="0"/>
          </a:p>
          <a:p>
            <a:pPr marL="914400" lvl="2" indent="0">
              <a:buFont typeface="Wingdings" panose="05000000000000000000" pitchFamily="2" charset="2"/>
              <a:buNone/>
            </a:pPr>
            <a:r>
              <a:rPr lang="en-US" dirty="0"/>
              <a:t>p</a:t>
            </a:r>
            <a:r>
              <a:rPr lang="en-US" dirty="0"/>
              <a:t>roportion of energy, depending on its physical property</a:t>
            </a:r>
            <a:endParaRPr lang="en-US" dirty="0"/>
          </a:p>
          <a:p>
            <a:pPr lvl="1"/>
            <a:r>
              <a:rPr lang="en-US" dirty="0"/>
              <a:t>Why do we rescale?</a:t>
            </a:r>
            <a:endParaRPr lang="en-US" dirty="0"/>
          </a:p>
          <a:p>
            <a:pPr lvl="2"/>
            <a:r>
              <a:rPr lang="en-US" dirty="0"/>
              <a:t>Object-microwave interaction is a function of Dielectric constant</a:t>
            </a:r>
            <a:endParaRPr lang="en-US" dirty="0"/>
          </a:p>
          <a:p>
            <a:pPr lvl="2"/>
            <a:r>
              <a:rPr lang="en-US" dirty="0"/>
              <a:t>Now, microwave is fixed (to be 94Ghz), we need a reference object</a:t>
            </a:r>
            <a:endParaRPr lang="en-US" dirty="0"/>
          </a:p>
          <a:p>
            <a:pPr lvl="3"/>
            <a:r>
              <a:rPr lang="en-US" dirty="0"/>
              <a:t>Standard water dielectric as the reference</a:t>
            </a:r>
            <a:endParaRPr lang="en-US" dirty="0"/>
          </a:p>
          <a:p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5517" y="1238534"/>
            <a:ext cx="2692288" cy="1433629"/>
          </a:xfrm>
          <a:prstGeom prst="rect">
            <a:avLst/>
          </a:prstGeom>
        </p:spPr>
      </p:pic>
      <p:sp>
        <p:nvSpPr>
          <p:cNvPr id="14" name="Title 1"/>
          <p:cNvSpPr txBox="1"/>
          <p:nvPr/>
        </p:nvSpPr>
        <p:spPr>
          <a:xfrm>
            <a:off x="412283" y="5865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Key variables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Why do we use dBZe and apply other scalings rather than just Ze? Rescale Ze to a normal range [-4000, 5000] and good for extreme-value comparison</a:t>
            </a:r>
            <a:endParaRPr lang="en-US" dirty="0"/>
          </a:p>
          <a:p>
            <a:pPr lvl="1"/>
            <a:r>
              <a:rPr lang="en-US" dirty="0"/>
              <a:t>Very small signal will be expanded to a normal number</a:t>
            </a:r>
            <a:endParaRPr lang="en-US" dirty="0"/>
          </a:p>
          <a:p>
            <a:pPr lvl="2"/>
            <a:r>
              <a:rPr lang="en-US" dirty="0"/>
              <a:t>0.0000000001 -&gt; -100</a:t>
            </a:r>
            <a:endParaRPr lang="en-US" dirty="0"/>
          </a:p>
          <a:p>
            <a:pPr lvl="1"/>
            <a:r>
              <a:rPr lang="en-US" dirty="0"/>
              <a:t>Very large signal will be shrunk to a normal number</a:t>
            </a:r>
            <a:endParaRPr lang="en-US" dirty="0"/>
          </a:p>
          <a:p>
            <a:pPr lvl="2"/>
            <a:r>
              <a:rPr lang="en-US" dirty="0"/>
              <a:t>10000000000000000 -&gt; 160</a:t>
            </a:r>
            <a:endParaRPr lang="en-US" dirty="0"/>
          </a:p>
          <a:p>
            <a:pPr lvl="1"/>
            <a:r>
              <a:rPr lang="en-US" dirty="0"/>
              <a:t>Can distinguish between very small numbers and very large numbers:</a:t>
            </a:r>
            <a:endParaRPr lang="en-US" dirty="0"/>
          </a:p>
          <a:p>
            <a:pPr lvl="2"/>
            <a:r>
              <a:rPr lang="en-US" dirty="0"/>
              <a:t>L</a:t>
            </a:r>
            <a:r>
              <a:rPr lang="en-US" dirty="0"/>
              <a:t>og(x*b) != log(x) + log(b) for extreme numbers numerically (machine epsilon in numerical analysis)</a:t>
            </a:r>
            <a:endParaRPr lang="en-US" dirty="0"/>
          </a:p>
          <a:p>
            <a:pPr lvl="2"/>
            <a:r>
              <a:rPr lang="en-US" b="1" dirty="0"/>
              <a:t>You need to distinguish very light hydrometeuors against very small noises!</a:t>
            </a:r>
            <a:endParaRPr lang="en-US" b="1" dirty="0"/>
          </a:p>
          <a:p>
            <a:pPr lvl="2"/>
            <a:r>
              <a:rPr lang="en-US" b="1" dirty="0"/>
              <a:t>You need to distinguish significant hydro echoes against very large ground clutter signals!</a:t>
            </a:r>
            <a:endParaRPr lang="en-US" b="1" dirty="0"/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le 1"/>
          <p:cNvSpPr txBox="1"/>
          <p:nvPr/>
        </p:nvSpPr>
        <p:spPr>
          <a:xfrm>
            <a:off x="412283" y="5865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Key variables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CPR Cloud Mask: A basic classification for the detected signals</a:t>
            </a:r>
            <a:endParaRPr lang="en-US" dirty="0"/>
          </a:p>
          <a:p>
            <a:pPr lvl="1"/>
            <a:r>
              <a:rPr lang="en-US" dirty="0"/>
              <a:t>Determined by comparing to noise</a:t>
            </a:r>
            <a:endParaRPr lang="en-US" dirty="0"/>
          </a:p>
          <a:p>
            <a:pPr lvl="1"/>
            <a:r>
              <a:rPr lang="en-US" dirty="0"/>
              <a:t>Noise’s distribution for each ray is sampled from stratosphere</a:t>
            </a:r>
            <a:endParaRPr lang="en-US" dirty="0"/>
          </a:p>
          <a:p>
            <a:pPr lvl="1"/>
            <a:r>
              <a:rPr lang="en-US" dirty="0"/>
              <a:t>Assume a normal distribution with sample mean and standard deviation</a:t>
            </a:r>
            <a:endParaRPr lang="en-US" dirty="0"/>
          </a:p>
          <a:p>
            <a:pPr lvl="1"/>
            <a:r>
              <a:rPr lang="en-US" dirty="0"/>
              <a:t>5 classes: noise, noise + 1sd~2sd, noise + 2sd~3sd, noise + 3sd~4sd, noise + 4sd and above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00" y="4017373"/>
            <a:ext cx="5401733" cy="2141769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412283" y="5865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Key variables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Snowfall rate</a:t>
            </a:r>
            <a:endParaRPr lang="en-US" dirty="0"/>
          </a:p>
          <a:p>
            <a:pPr lvl="1"/>
            <a:r>
              <a:rPr lang="en-US" dirty="0"/>
              <a:t>One-dimensional velocity of SWE, in mm/h</a:t>
            </a:r>
            <a:endParaRPr lang="en-US" dirty="0"/>
          </a:p>
          <a:p>
            <a:pPr lvl="1"/>
            <a:r>
              <a:rPr lang="en-US" dirty="0"/>
              <a:t>U</a:t>
            </a:r>
            <a:r>
              <a:rPr lang="en-US" dirty="0"/>
              <a:t>s</a:t>
            </a:r>
            <a:r>
              <a:rPr lang="en-US" dirty="0"/>
              <a:t>e a complex model to retrieve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412283" y="5865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Key variables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Use a Z-S relation to get S from observed Z</a:t>
            </a:r>
            <a:endParaRPr lang="en-US" dirty="0"/>
          </a:p>
          <a:p>
            <a:pPr lvl="1"/>
            <a:r>
              <a:rPr lang="en-US" dirty="0"/>
              <a:t>Idea:</a:t>
            </a:r>
            <a:endParaRPr lang="en-US" dirty="0"/>
          </a:p>
          <a:p>
            <a:pPr lvl="1"/>
            <a:r>
              <a:rPr lang="en-US" dirty="0"/>
              <a:t>Reflectivity of snowfall (Ze) is determined by its microphysical properties</a:t>
            </a:r>
            <a:endParaRPr lang="en-US" dirty="0"/>
          </a:p>
          <a:p>
            <a:pPr lvl="1"/>
            <a:r>
              <a:rPr lang="en-US" dirty="0"/>
              <a:t>Given the microphysical properties of the snowfall, we can get S</a:t>
            </a:r>
            <a:endParaRPr lang="en-US" dirty="0"/>
          </a:p>
          <a:p>
            <a:pPr lvl="1"/>
            <a:r>
              <a:rPr lang="en-US" dirty="0"/>
              <a:t>Therefore, we should:</a:t>
            </a:r>
            <a:endParaRPr lang="en-US" dirty="0"/>
          </a:p>
          <a:p>
            <a:pPr lvl="2"/>
            <a:r>
              <a:rPr lang="en-US" dirty="0"/>
              <a:t>Identify if a scene is snowfall</a:t>
            </a:r>
            <a:endParaRPr lang="en-US" dirty="0"/>
          </a:p>
          <a:p>
            <a:pPr lvl="2"/>
            <a:r>
              <a:rPr lang="en-US" dirty="0"/>
              <a:t>If it is, find its key microphysical properties</a:t>
            </a:r>
            <a:endParaRPr lang="en-US" dirty="0"/>
          </a:p>
          <a:p>
            <a:pPr lvl="2"/>
            <a:r>
              <a:rPr lang="en-US" dirty="0"/>
              <a:t>Then, use a forward model to retrieve its snowfall rate</a:t>
            </a:r>
            <a:endParaRPr lang="en-US" dirty="0"/>
          </a:p>
          <a:p>
            <a:pPr lvl="2"/>
            <a:r>
              <a:rPr lang="en-US" dirty="0"/>
              <a:t>Quantify the uncertainty according to the priori distribution</a:t>
            </a: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412283" y="5865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2C-SNOW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Scene characterization:</a:t>
            </a:r>
            <a:endParaRPr lang="en-US" dirty="0"/>
          </a:p>
          <a:p>
            <a:pPr lvl="1"/>
            <a:r>
              <a:rPr lang="en-US" dirty="0"/>
              <a:t>Remove blind zone</a:t>
            </a:r>
            <a:endParaRPr lang="en-US" dirty="0"/>
          </a:p>
          <a:p>
            <a:pPr lvl="1"/>
            <a:r>
              <a:rPr lang="en-US" dirty="0"/>
              <a:t>Find the whole precipitation layer if there is any</a:t>
            </a:r>
            <a:endParaRPr lang="en-US" dirty="0"/>
          </a:p>
          <a:p>
            <a:pPr lvl="2"/>
            <a:r>
              <a:rPr lang="en-US" dirty="0"/>
              <a:t>-15 dBZe threshold</a:t>
            </a:r>
            <a:endParaRPr lang="en-US" dirty="0"/>
          </a:p>
          <a:p>
            <a:pPr lvl="1"/>
            <a:r>
              <a:rPr lang="en-US" dirty="0"/>
              <a:t>Find the cloud layer of the precipitation</a:t>
            </a:r>
            <a:endParaRPr lang="en-US" dirty="0"/>
          </a:p>
          <a:p>
            <a:pPr lvl="1"/>
            <a:r>
              <a:rPr lang="en-US" dirty="0"/>
              <a:t>Verify the precipitation is snowfall</a:t>
            </a: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412283" y="5865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2C-SNOW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Ze-snowfall CSA relation:</a:t>
            </a:r>
            <a:endParaRPr lang="en-US" dirty="0"/>
          </a:p>
          <a:p>
            <a:pPr lvl="1"/>
            <a:r>
              <a:rPr lang="en-US" dirty="0"/>
              <a:t>The trainsmitted microwave experiences a 2-way atenuation along its path to the target</a:t>
            </a:r>
            <a:endParaRPr lang="en-US" dirty="0"/>
          </a:p>
          <a:p>
            <a:pPr lvl="1"/>
            <a:r>
              <a:rPr lang="en-US" dirty="0"/>
              <a:t>Only a little part of the remaining energy is backscattered by snowfall, dependent on the size of the backscattered -- PSD</a:t>
            </a: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412283" y="5865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2C-SNOW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466" y="3429000"/>
            <a:ext cx="7772400" cy="23065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PSD parameterization:</a:t>
            </a:r>
            <a:endParaRPr lang="en-US" dirty="0"/>
          </a:p>
          <a:p>
            <a:pPr lvl="1"/>
            <a:r>
              <a:rPr lang="en-US" dirty="0"/>
              <a:t>PSD is assumed to be an exponential probability mass function</a:t>
            </a:r>
            <a:endParaRPr lang="en-US" dirty="0"/>
          </a:p>
          <a:p>
            <a:pPr lvl="1"/>
            <a:r>
              <a:rPr lang="en-US" dirty="0"/>
              <a:t>2 parameters: N and lambda</a:t>
            </a:r>
            <a:endParaRPr lang="en-US" dirty="0"/>
          </a:p>
          <a:p>
            <a:pPr lvl="1"/>
            <a:r>
              <a:rPr lang="en-US" dirty="0"/>
              <a:t>Hence, given observed Ze, we can get N and lambda using Maximum Likelihood Estimate</a:t>
            </a: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412283" y="5865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2C-SNOW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5932" y="3542156"/>
            <a:ext cx="2729563" cy="445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Forward model:</a:t>
            </a:r>
            <a:endParaRPr lang="en-US" dirty="0"/>
          </a:p>
          <a:p>
            <a:pPr lvl="1"/>
            <a:r>
              <a:rPr lang="en-US" dirty="0"/>
              <a:t>By using the MLE of the PSD, we can derive the S</a:t>
            </a:r>
            <a:endParaRPr lang="en-US" dirty="0"/>
          </a:p>
          <a:p>
            <a:pPr lvl="1"/>
            <a:r>
              <a:rPr lang="en-US" dirty="0"/>
              <a:t>Mass of the snow per unit time devided by water density</a:t>
            </a:r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412283" y="5865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2C-SNOW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983357"/>
            <a:ext cx="4724400" cy="7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CloudSat</a:t>
            </a:r>
            <a:r>
              <a:rPr lang="en-US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Active remote sensing using Cloud Profiling Radar (CPR)</a:t>
            </a:r>
            <a:endParaRPr lang="en-US" dirty="0"/>
          </a:p>
          <a:p>
            <a:r>
              <a:rPr lang="en-US" dirty="0"/>
              <a:t>94GhZ for observing clouds and precipitations</a:t>
            </a:r>
            <a:endParaRPr lang="en-US" dirty="0"/>
          </a:p>
          <a:p>
            <a:pPr lvl="1"/>
            <a:r>
              <a:rPr lang="en-US" dirty="0"/>
              <a:t>Not blocked, does not penetrate through, just fine</a:t>
            </a:r>
            <a:endParaRPr lang="en-US" dirty="0"/>
          </a:p>
          <a:p>
            <a:r>
              <a:rPr lang="en-US" dirty="0"/>
              <a:t>A-Train constellation with a minute-level time gap</a:t>
            </a:r>
            <a:endParaRPr lang="en-US" dirty="0"/>
          </a:p>
          <a:p>
            <a:pPr lvl="1"/>
            <a:r>
              <a:rPr lang="en-US" dirty="0"/>
              <a:t>Turned to C-Train (with CALIPSO) at the end of its lifespan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Uncertainty estimate:</a:t>
            </a:r>
            <a:endParaRPr lang="en-US" dirty="0"/>
          </a:p>
          <a:p>
            <a:pPr lvl="1"/>
            <a:r>
              <a:rPr lang="en-US" dirty="0"/>
              <a:t>Use a priori distribution to estimate the uncertainty</a:t>
            </a:r>
            <a:endParaRPr lang="en-US" dirty="0"/>
          </a:p>
          <a:p>
            <a:pPr lvl="1"/>
            <a:r>
              <a:rPr lang="en-US" dirty="0"/>
              <a:t>The distributional distance normalized by the precision matrix matrix (certainty) of the priori estimates how likely your result is reasonable</a:t>
            </a:r>
            <a:endParaRPr lang="en-US" dirty="0"/>
          </a:p>
          <a:p>
            <a:pPr lvl="1"/>
            <a:r>
              <a:rPr lang="en-US" dirty="0"/>
              <a:t>Get the optimal MLE of N, lambda by solving using Newton’s iterative method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412283" y="5865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2C-SNOW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3401" y="3782687"/>
            <a:ext cx="1727200" cy="4953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783" y="4297241"/>
            <a:ext cx="6210300" cy="5461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184" y="5163343"/>
            <a:ext cx="6210300" cy="546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downloading:</a:t>
            </a:r>
            <a:endParaRPr lang="en-US" dirty="0"/>
          </a:p>
          <a:p>
            <a:pPr lvl="1"/>
            <a:r>
              <a:rPr lang="en-US" dirty="0"/>
              <a:t>DPC official data ordering system</a:t>
            </a:r>
            <a:endParaRPr lang="en-US" dirty="0"/>
          </a:p>
          <a:p>
            <a:pPr lvl="2"/>
            <a:r>
              <a:rPr lang="en-US" dirty="0"/>
              <a:t>Can select based on a spatial window</a:t>
            </a:r>
            <a:endParaRPr lang="en-US" dirty="0"/>
          </a:p>
          <a:p>
            <a:pPr lvl="2"/>
            <a:r>
              <a:rPr lang="en-US" dirty="0"/>
              <a:t>Maximum a 2-month time window</a:t>
            </a:r>
            <a:endParaRPr lang="en-US" dirty="0"/>
          </a:p>
          <a:p>
            <a:pPr lvl="1"/>
            <a:r>
              <a:rPr lang="en-US" dirty="0"/>
              <a:t>SFTP server</a:t>
            </a:r>
            <a:endParaRPr lang="en-US" dirty="0"/>
          </a:p>
          <a:p>
            <a:pPr lvl="2"/>
            <a:r>
              <a:rPr lang="en-US" dirty="0"/>
              <a:t>Register on the DPC website using your SSH and IP address</a:t>
            </a:r>
            <a:endParaRPr lang="en-US" dirty="0"/>
          </a:p>
          <a:p>
            <a:pPr lvl="2"/>
            <a:r>
              <a:rPr lang="en-US" dirty="0"/>
              <a:t>No restriction on downloading, but you can’t filter your data based on any criteria, i.e., time/space window, or any attributes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 and parsing:</a:t>
            </a:r>
            <a:endParaRPr lang="en-US" dirty="0"/>
          </a:p>
          <a:p>
            <a:pPr lvl="1"/>
            <a:r>
              <a:rPr lang="en-US" dirty="0"/>
              <a:t>HDF-EOS binary data, not readable by people</a:t>
            </a:r>
            <a:endParaRPr lang="en-US" dirty="0"/>
          </a:p>
          <a:p>
            <a:pPr lvl="1"/>
            <a:r>
              <a:rPr lang="en-US" dirty="0"/>
              <a:t>1 hdf file == observation for 1 day == 14~15 orbits</a:t>
            </a:r>
            <a:endParaRPr lang="en-US" dirty="0"/>
          </a:p>
          <a:p>
            <a:pPr lvl="1"/>
            <a:r>
              <a:rPr lang="en-US" dirty="0"/>
              <a:t>Parsing methods:</a:t>
            </a:r>
            <a:endParaRPr lang="en-US" dirty="0"/>
          </a:p>
          <a:p>
            <a:pPr lvl="2"/>
            <a:r>
              <a:rPr lang="en-US" dirty="0"/>
              <a:t>Official toolkits</a:t>
            </a:r>
            <a:endParaRPr lang="en-US" dirty="0"/>
          </a:p>
          <a:p>
            <a:pPr lvl="2"/>
            <a:r>
              <a:rPr lang="en-US" dirty="0"/>
              <a:t>Convert to HDF5 through an official tool, then use pyhdf, etc.</a:t>
            </a:r>
            <a:endParaRPr lang="en-US" dirty="0"/>
          </a:p>
          <a:p>
            <a:pPr lvl="2"/>
            <a:r>
              <a:rPr lang="en-US" dirty="0"/>
              <a:t>MATLAB</a:t>
            </a:r>
            <a:endParaRPr lang="en-US" dirty="0"/>
          </a:p>
          <a:p>
            <a:pPr lvl="2"/>
            <a:r>
              <a:rPr lang="en-US" dirty="0"/>
              <a:t>CIS, a geoscience data integration platform developed by a team from Oxford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cloud computing platform develop by myself</a:t>
            </a:r>
            <a:endParaRPr lang="en-US" dirty="0"/>
          </a:p>
          <a:p>
            <a:pPr lvl="1"/>
            <a:r>
              <a:rPr lang="en-US" dirty="0"/>
              <a:t>On manabe now</a:t>
            </a:r>
            <a:endParaRPr lang="en-US" dirty="0"/>
          </a:p>
          <a:p>
            <a:pPr lvl="1"/>
            <a:r>
              <a:rPr lang="en-US" dirty="0"/>
              <a:t>Submit a query, wait, and get the result database under /mnt/obs</a:t>
            </a:r>
            <a:endParaRPr lang="en-US" dirty="0"/>
          </a:p>
          <a:p>
            <a:pPr lvl="2"/>
            <a:r>
              <a:rPr lang="en-US" dirty="0"/>
              <a:t>2 tables: 2D-attribute table (test2d) &amp; 3D-attribute table (test3d)</a:t>
            </a:r>
            <a:endParaRPr lang="en-US" dirty="0"/>
          </a:p>
          <a:p>
            <a:pPr lvl="2"/>
            <a:r>
              <a:rPr lang="en-US" dirty="0"/>
              <a:t>Attributes with only horizontal profiles are in the 2d table</a:t>
            </a:r>
            <a:endParaRPr lang="en-US" dirty="0"/>
          </a:p>
          <a:p>
            <a:pPr lvl="2"/>
            <a:r>
              <a:rPr lang="en-US" dirty="0"/>
              <a:t>Attributes with a vertical dimension are in the 3d table</a:t>
            </a:r>
            <a:endParaRPr lang="en-US" dirty="0"/>
          </a:p>
          <a:p>
            <a:pPr lvl="2"/>
            <a:r>
              <a:rPr lang="en-US" dirty="0"/>
              <a:t>Can do “join” operation to combine connect them</a:t>
            </a: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analysis:</a:t>
            </a:r>
            <a:endParaRPr lang="en-US" dirty="0"/>
          </a:p>
          <a:p>
            <a:pPr lvl="1"/>
            <a:r>
              <a:rPr lang="en-US" dirty="0"/>
              <a:t>The database is large: multiple GB for only one day of observation</a:t>
            </a:r>
            <a:endParaRPr lang="en-US" dirty="0"/>
          </a:p>
          <a:p>
            <a:pPr lvl="1"/>
            <a:r>
              <a:rPr lang="en-US" dirty="0"/>
              <a:t>Large-scale long-term study is challenging</a:t>
            </a:r>
            <a:endParaRPr lang="en-US" dirty="0"/>
          </a:p>
          <a:p>
            <a:pPr lvl="2"/>
            <a:r>
              <a:rPr lang="en-US" dirty="0"/>
              <a:t>You can’t read TB of data to your memory one time</a:t>
            </a:r>
            <a:endParaRPr lang="en-US" dirty="0"/>
          </a:p>
          <a:p>
            <a:pPr lvl="2"/>
            <a:r>
              <a:rPr lang="en-US" dirty="0"/>
              <a:t>Data loading is very slow</a:t>
            </a:r>
            <a:endParaRPr lang="en-US" dirty="0"/>
          </a:p>
          <a:p>
            <a:pPr lvl="2"/>
            <a:r>
              <a:rPr lang="en-US" dirty="0"/>
              <a:t>Speed benchmarking: </a:t>
            </a:r>
            <a:r>
              <a:rPr lang="en-US" dirty="0" err="1"/>
              <a:t>connectorx</a:t>
            </a:r>
            <a:r>
              <a:rPr lang="en-US" dirty="0"/>
              <a:t> &gt;&gt; </a:t>
            </a:r>
            <a:r>
              <a:rPr lang="en-US" dirty="0" err="1"/>
              <a:t>hdf</a:t>
            </a:r>
            <a:r>
              <a:rPr lang="en-US" dirty="0"/>
              <a:t>-file python packages &gt; pandas</a:t>
            </a:r>
            <a:endParaRPr lang="en-US" dirty="0"/>
          </a:p>
          <a:p>
            <a:pPr lvl="2"/>
            <a:r>
              <a:rPr lang="en-US" dirty="0"/>
              <a:t>Solution to memory limitation:</a:t>
            </a:r>
            <a:endParaRPr lang="en-US" dirty="0"/>
          </a:p>
          <a:p>
            <a:pPr lvl="3"/>
            <a:r>
              <a:rPr lang="en-US" dirty="0"/>
              <a:t>Separate the data in chunks on the disk, run a for loop to load them in the memory batch-by-batch</a:t>
            </a:r>
            <a:endParaRPr lang="en-US" dirty="0"/>
          </a:p>
          <a:p>
            <a:pPr lvl="3"/>
            <a:r>
              <a:rPr lang="en-US" dirty="0"/>
              <a:t>Use </a:t>
            </a:r>
            <a:r>
              <a:rPr lang="en-US" dirty="0" err="1"/>
              <a:t>pyspark</a:t>
            </a:r>
            <a:r>
              <a:rPr lang="en-US" dirty="0"/>
              <a:t> or other advanced distributional computing </a:t>
            </a:r>
            <a:r>
              <a:rPr lang="en-US" dirty="0" err="1"/>
              <a:t>packagesconnectorx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analysis:</a:t>
            </a:r>
            <a:endParaRPr lang="en-US" dirty="0"/>
          </a:p>
          <a:p>
            <a:pPr lvl="1"/>
            <a:r>
              <a:rPr lang="en-US" dirty="0"/>
              <a:t>Statistical analysis: Tabular form is just fine for mainstream DS software, e.g., python, R, MATLAB, ArcGIS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734" y="2769369"/>
            <a:ext cx="9167638" cy="2675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analysis:</a:t>
            </a:r>
            <a:endParaRPr lang="en-US" dirty="0"/>
          </a:p>
          <a:p>
            <a:pPr lvl="1"/>
            <a:r>
              <a:rPr lang="en-US" dirty="0"/>
              <a:t>Image operations: Convert to raster data, e.g., tensor in mem, or </a:t>
            </a:r>
            <a:r>
              <a:rPr lang="en-US" dirty="0" err="1"/>
              <a:t>geotiff</a:t>
            </a:r>
            <a:r>
              <a:rPr lang="en-US" dirty="0"/>
              <a:t> on disk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133" y="2532540"/>
            <a:ext cx="6431816" cy="36565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Ground clutter: Surface echos we don’t want</a:t>
            </a:r>
            <a:endParaRPr lang="en-US" dirty="0"/>
          </a:p>
          <a:p>
            <a:pPr lvl="1"/>
            <a:r>
              <a:rPr lang="en-US" dirty="0"/>
              <a:t>2~5 orders of magnitude higher than hydrometeur signals</a:t>
            </a:r>
            <a:endParaRPr lang="en-US" dirty="0"/>
          </a:p>
          <a:p>
            <a:pPr lvl="1"/>
            <a:r>
              <a:rPr lang="en-US" dirty="0"/>
              <a:t>i.e., 20~50 dBZe larger than hydro reflectivity. FYI, precip threshold ~-15dBZe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Title 7"/>
          <p:cNvSpPr txBox="1"/>
          <p:nvPr/>
        </p:nvSpPr>
        <p:spPr>
          <a:xfrm>
            <a:off x="412283" y="5865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Blind zone and ground clutter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2733" y="2961472"/>
            <a:ext cx="4639733" cy="3373837"/>
          </a:xfrm>
          <a:prstGeom prst="rect">
            <a:avLst/>
          </a:prstGeom>
        </p:spPr>
      </p:pic>
      <p:pic>
        <p:nvPicPr>
          <p:cNvPr id="2049" name="Picture 2048" descr="?code=YzNkZWY1ZWFjN2I0NjUxYWExYjA2MDA1OTBiMDY5YWVfNnZKUlcyNVVYSXozOWJYVllJWUQ5VzJseURBMHUwa2xfVG9rZW46Wkd1eGJHYkU5b2tpUm14eU1TS3U5TGNSc0pmXzE3MjE4MzEyMjE6MTcyMTgzNDgyMV9WN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75000" cy="10414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" name="Picture 2049" descr="?code=YzNkZWY1ZWFjN2I0NjUxYWExYjA2MDA1OTBiMDY5YWVfNnZKUlcyNVVYSXozOWJYVllJWUQ5VzJseURBMHUwa2xfVG9rZW46Wkd1eGJHYkU5b2tpUm14eU1TS3U5TGNSc0pmXzE3MjE4MzEyMjE6MTcyMTgzNDgyMV9WN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75000" cy="10414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1" name="Picture 2050" descr="?code=MzlmZGZlMjg3ZGM4NDgwNzBkNjgxYzUzOTMwNTVlN2ZfS3ZRSERDaVVDUUFXQWU1OVQxblB0Slo0dGwyZ09aaWpfVG9rZW46Wkd1eGJHYkU5b2tpUm14eU1TS3U5TGNSc0pmXzE3MjE4MzEyNjI6MTcyMTgzNDg2Ml9WN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5875000" cy="10414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Ground clutter: Surface echos we don’t want</a:t>
            </a:r>
            <a:endParaRPr lang="en-US" dirty="0"/>
          </a:p>
          <a:p>
            <a:pPr lvl="1"/>
            <a:r>
              <a:rPr lang="en-US" dirty="0"/>
              <a:t>2~5 orders of magnitude higher than hydrometeur signals</a:t>
            </a:r>
            <a:endParaRPr lang="en-US" dirty="0"/>
          </a:p>
          <a:p>
            <a:pPr lvl="1"/>
            <a:r>
              <a:rPr lang="en-US" dirty="0"/>
              <a:t>i.e., 20~50 dBZe larger than hydro reflectivity. FYI, precip threshold ~-15dBZe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Blind zone: Close-to-surface altitudes full of ground clutter</a:t>
            </a:r>
            <a:endParaRPr lang="en-US" dirty="0"/>
          </a:p>
          <a:p>
            <a:pPr lvl="1"/>
            <a:r>
              <a:rPr lang="en-US" dirty="0"/>
              <a:t>Varies w.r.t. surface type/surface orography/other surface conditions</a:t>
            </a:r>
            <a:endParaRPr lang="en-US" dirty="0"/>
          </a:p>
          <a:p>
            <a:pPr lvl="1"/>
            <a:r>
              <a:rPr lang="en-US" dirty="0"/>
              <a:t>Conservatively, the lowest 5 bins (~1200m) above land, 2 bins (~500m) above water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itle 7"/>
          <p:cNvSpPr txBox="1"/>
          <p:nvPr/>
        </p:nvSpPr>
        <p:spPr>
          <a:xfrm>
            <a:off x="412283" y="5865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Blind zone and ground clutter 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How does ground clutter impact snow estimate?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CloudSat has a 2C-level snowfall estimate product: 2C-SNOW</a:t>
            </a:r>
            <a:endParaRPr lang="en-US" dirty="0"/>
          </a:p>
          <a:p>
            <a:r>
              <a:rPr lang="en-US" dirty="0"/>
              <a:t>2 sources of bias: Virga and shallow clouds:</a:t>
            </a:r>
            <a:endParaRPr lang="en-US" dirty="0"/>
          </a:p>
          <a:p>
            <a:pPr lvl="1"/>
            <a:r>
              <a:rPr lang="en-US" dirty="0"/>
              <a:t>Virga: Observed above the blind zone but evaporates before landing -&gt; snowfall overestimation</a:t>
            </a:r>
            <a:endParaRPr lang="en-US" dirty="0"/>
          </a:p>
          <a:p>
            <a:pPr lvl="1"/>
            <a:r>
              <a:rPr lang="en-US" dirty="0"/>
              <a:t>Shallow clouds: Clouds below the blind zone -&gt; precip not detected by CPR -&gt; underestimation</a:t>
            </a:r>
            <a:endParaRPr lang="en-US" dirty="0"/>
          </a:p>
          <a:p>
            <a:r>
              <a:rPr lang="en-US" dirty="0"/>
              <a:t>2C-CLDCLASS-LIDAR might be helpful</a:t>
            </a:r>
            <a:endParaRPr lang="en-US" dirty="0"/>
          </a:p>
          <a:p>
            <a:pPr lvl="1"/>
            <a:r>
              <a:rPr lang="en-US" dirty="0"/>
              <a:t>Problem: Thick clouds under 1000km</a:t>
            </a: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25445" y="1635572"/>
            <a:ext cx="7442200" cy="4394200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5" y="1080654"/>
            <a:ext cx="4894118" cy="5571629"/>
          </a:xfrm>
          <a:prstGeom prst="rect">
            <a:avLst/>
          </a:prstGeom>
        </p:spPr>
      </p:pic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case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Maahn et al., 2014</a:t>
            </a:r>
            <a:endParaRPr lang="en-US" dirty="0"/>
          </a:p>
          <a:p>
            <a:r>
              <a:rPr lang="en-US" dirty="0"/>
              <a:t>Polar regions</a:t>
            </a:r>
            <a:endParaRPr lang="en-US" dirty="0"/>
          </a:p>
          <a:p>
            <a:r>
              <a:rPr lang="en-US" dirty="0"/>
              <a:t>Event occurrence detection altered 5%</a:t>
            </a:r>
            <a:endParaRPr lang="en-US" dirty="0"/>
          </a:p>
          <a:p>
            <a:r>
              <a:rPr lang="en-US" dirty="0"/>
              <a:t>Precipitation amount underestimated by 9%~11%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Shallow snowfall-producing 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global shallow cumuliform snowfall census (Mark et al., 2016)</a:t>
            </a:r>
            <a:endParaRPr lang="en-US" dirty="0"/>
          </a:p>
          <a:p>
            <a:r>
              <a:rPr lang="en-US" dirty="0"/>
              <a:t>Usually above large water bodies (~71%), e.g., the Great Lake region</a:t>
            </a:r>
            <a:endParaRPr lang="en-US" dirty="0"/>
          </a:p>
          <a:p>
            <a:r>
              <a:rPr lang="en-US" dirty="0"/>
              <a:t>Main reseaon: Lake-effect snow due to cold-wind outbreaks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Fig. 7.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82" y="434108"/>
            <a:ext cx="5563552" cy="5237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433" y="462248"/>
            <a:ext cx="6055253" cy="33223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9989" y="402937"/>
            <a:ext cx="5355845" cy="62721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downloading:</a:t>
            </a:r>
            <a:endParaRPr lang="en-US" dirty="0"/>
          </a:p>
          <a:p>
            <a:pPr lvl="1"/>
            <a:r>
              <a:rPr lang="en-US" dirty="0"/>
              <a:t>DPC official data ordering system</a:t>
            </a:r>
            <a:endParaRPr lang="en-US" dirty="0"/>
          </a:p>
          <a:p>
            <a:pPr lvl="2"/>
            <a:r>
              <a:rPr lang="en-US" dirty="0"/>
              <a:t>Can select based on a spatial window</a:t>
            </a:r>
            <a:endParaRPr lang="en-US" dirty="0"/>
          </a:p>
          <a:p>
            <a:pPr lvl="2"/>
            <a:r>
              <a:rPr lang="en-US" dirty="0"/>
              <a:t>Maximum a 2-month time window</a:t>
            </a:r>
            <a:endParaRPr lang="en-US" dirty="0"/>
          </a:p>
          <a:p>
            <a:pPr lvl="1"/>
            <a:r>
              <a:rPr lang="en-US" dirty="0"/>
              <a:t>SFTP server</a:t>
            </a:r>
            <a:endParaRPr lang="en-US" dirty="0"/>
          </a:p>
          <a:p>
            <a:pPr lvl="2"/>
            <a:r>
              <a:rPr lang="en-US" dirty="0"/>
              <a:t>Register on the DPC website using your SSH and IP address</a:t>
            </a:r>
            <a:endParaRPr lang="en-US" dirty="0"/>
          </a:p>
          <a:p>
            <a:pPr lvl="2"/>
            <a:r>
              <a:rPr lang="en-US" dirty="0"/>
              <a:t>No restriction on downloading, but you can’t filter your data based on any criteria, i.e., time/space window, or any attributes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format and parsing:</a:t>
            </a:r>
            <a:endParaRPr lang="en-US" dirty="0"/>
          </a:p>
          <a:p>
            <a:pPr lvl="1"/>
            <a:r>
              <a:rPr lang="en-US" dirty="0"/>
              <a:t>HDF-EOS binary data, not readable by people</a:t>
            </a:r>
            <a:endParaRPr lang="en-US" dirty="0"/>
          </a:p>
          <a:p>
            <a:pPr lvl="1"/>
            <a:r>
              <a:rPr lang="en-US" dirty="0"/>
              <a:t>1 hdf file == observation for 1 day == 14~15 orbits</a:t>
            </a:r>
            <a:endParaRPr lang="en-US" dirty="0"/>
          </a:p>
          <a:p>
            <a:pPr lvl="1"/>
            <a:r>
              <a:rPr lang="en-US" dirty="0"/>
              <a:t>Parsing methods:</a:t>
            </a:r>
            <a:endParaRPr lang="en-US" dirty="0"/>
          </a:p>
          <a:p>
            <a:pPr lvl="2"/>
            <a:r>
              <a:rPr lang="en-US" dirty="0"/>
              <a:t>Official toolkits</a:t>
            </a:r>
            <a:endParaRPr lang="en-US" dirty="0"/>
          </a:p>
          <a:p>
            <a:pPr lvl="2"/>
            <a:r>
              <a:rPr lang="en-US" dirty="0"/>
              <a:t>Convert to HDF5 through an official tool, then use pyhdf, etc.</a:t>
            </a:r>
            <a:endParaRPr lang="en-US" dirty="0"/>
          </a:p>
          <a:p>
            <a:pPr lvl="2"/>
            <a:r>
              <a:rPr lang="en-US" dirty="0"/>
              <a:t>MATLAB</a:t>
            </a:r>
            <a:endParaRPr lang="en-US" dirty="0"/>
          </a:p>
          <a:p>
            <a:pPr lvl="2"/>
            <a:r>
              <a:rPr lang="en-US" dirty="0"/>
              <a:t>CIS, a geoscience data integration platform developed by a team from Oxford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cloud computing platform develop by myself</a:t>
            </a:r>
            <a:endParaRPr lang="en-US" dirty="0"/>
          </a:p>
          <a:p>
            <a:pPr lvl="1"/>
            <a:r>
              <a:rPr lang="en-US" dirty="0"/>
              <a:t>On manabe now</a:t>
            </a:r>
            <a:endParaRPr lang="en-US" dirty="0"/>
          </a:p>
          <a:p>
            <a:pPr lvl="1"/>
            <a:r>
              <a:rPr lang="en-US" dirty="0"/>
              <a:t>Submit a query, wait, and get the result database under /mnt/obs</a:t>
            </a:r>
            <a:endParaRPr lang="en-US" dirty="0"/>
          </a:p>
          <a:p>
            <a:pPr lvl="2"/>
            <a:r>
              <a:rPr lang="en-US" dirty="0"/>
              <a:t>2 tables: 2D-attribute table (test2d) &amp; 3D-attribute table (test3d)</a:t>
            </a:r>
            <a:endParaRPr lang="en-US" dirty="0"/>
          </a:p>
          <a:p>
            <a:pPr lvl="2"/>
            <a:r>
              <a:rPr lang="en-US" dirty="0"/>
              <a:t>Attributes with only horizontal profiles are in the 2d table</a:t>
            </a:r>
            <a:endParaRPr lang="en-US" dirty="0"/>
          </a:p>
          <a:p>
            <a:pPr lvl="2"/>
            <a:r>
              <a:rPr lang="en-US" dirty="0"/>
              <a:t>Attributes with a vertical dimension are in the 3d table</a:t>
            </a:r>
            <a:endParaRPr lang="en-US" dirty="0"/>
          </a:p>
          <a:p>
            <a:pPr lvl="2"/>
            <a:r>
              <a:rPr lang="en-US" dirty="0"/>
              <a:t>Can do “join” operation to combine connect them</a:t>
            </a: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analysis:</a:t>
            </a:r>
            <a:endParaRPr lang="en-US" dirty="0"/>
          </a:p>
          <a:p>
            <a:pPr lvl="1"/>
            <a:r>
              <a:rPr lang="en-US" dirty="0"/>
              <a:t>The whole tabular data is large: multiple GB for only one day of observation</a:t>
            </a:r>
            <a:endParaRPr lang="en-US" dirty="0"/>
          </a:p>
          <a:p>
            <a:pPr lvl="1"/>
            <a:r>
              <a:rPr lang="en-US" dirty="0"/>
              <a:t>Large-scale long-term study is challenging</a:t>
            </a:r>
            <a:endParaRPr lang="en-US" dirty="0"/>
          </a:p>
          <a:p>
            <a:pPr lvl="2"/>
            <a:r>
              <a:rPr lang="en-US" dirty="0"/>
              <a:t>You can’t read TB of data to your memory one time</a:t>
            </a:r>
            <a:endParaRPr lang="en-US" dirty="0"/>
          </a:p>
          <a:p>
            <a:pPr lvl="2"/>
            <a:r>
              <a:rPr lang="en-US" dirty="0"/>
              <a:t>Data loading is very slow</a:t>
            </a:r>
            <a:endParaRPr lang="en-US" dirty="0"/>
          </a:p>
          <a:p>
            <a:pPr lvl="2"/>
            <a:r>
              <a:rPr lang="en-US" dirty="0"/>
              <a:t>Speed benchmarking: </a:t>
            </a:r>
            <a:r>
              <a:rPr lang="en-US" dirty="0" err="1"/>
              <a:t>connectorx</a:t>
            </a:r>
            <a:r>
              <a:rPr lang="en-US" dirty="0"/>
              <a:t> &gt;&gt; </a:t>
            </a:r>
            <a:r>
              <a:rPr lang="en-US" dirty="0" err="1"/>
              <a:t>hdf</a:t>
            </a:r>
            <a:r>
              <a:rPr lang="en-US" dirty="0"/>
              <a:t>-file python packages &gt; pandas</a:t>
            </a:r>
            <a:endParaRPr lang="en-US" dirty="0"/>
          </a:p>
          <a:p>
            <a:pPr lvl="2"/>
            <a:r>
              <a:rPr lang="en-US" dirty="0"/>
              <a:t>Solution to memory limitation:</a:t>
            </a:r>
            <a:endParaRPr lang="en-US" dirty="0"/>
          </a:p>
          <a:p>
            <a:pPr lvl="3"/>
            <a:r>
              <a:rPr lang="en-US" dirty="0"/>
              <a:t>Separate the data in chunks on the disk, run a for loop to load them in the memory batch-by-batch</a:t>
            </a:r>
            <a:endParaRPr lang="en-US" dirty="0"/>
          </a:p>
          <a:p>
            <a:pPr lvl="3"/>
            <a:r>
              <a:rPr lang="en-US" dirty="0"/>
              <a:t>Use </a:t>
            </a:r>
            <a:r>
              <a:rPr lang="en-US" dirty="0" err="1"/>
              <a:t>pyspark</a:t>
            </a:r>
            <a:r>
              <a:rPr lang="en-US" dirty="0"/>
              <a:t> or other advanced distributional computing </a:t>
            </a:r>
            <a:r>
              <a:rPr lang="en-US" dirty="0" err="1"/>
              <a:t>packagesconnectorx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visualization:</a:t>
            </a:r>
            <a:endParaRPr lang="en-US" dirty="0"/>
          </a:p>
          <a:p>
            <a:pPr lvl="1"/>
            <a:r>
              <a:rPr lang="en-US" dirty="0"/>
              <a:t>Use latitude and longitude as the 2 axes: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0" y="2436690"/>
            <a:ext cx="4845396" cy="36547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  <a:endParaRPr lang="en-US" dirty="0"/>
          </a:p>
          <a:p>
            <a:pPr lvl="1"/>
            <a:r>
              <a:rPr lang="en-US" dirty="0"/>
              <a:t>For 3d attributes, naturally, the data is 3d, so we plot it in 3d: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1932" y="2645442"/>
            <a:ext cx="5020733" cy="36898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with other Cloud/Precip missions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9882" y="1330034"/>
            <a:ext cx="8967245" cy="4963521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  <a:endParaRPr lang="en-US" dirty="0"/>
          </a:p>
          <a:p>
            <a:pPr lvl="1"/>
            <a:r>
              <a:rPr lang="en-US" dirty="0"/>
              <a:t>But since the inclination orbit angle is close to 90, just use Height-Latitude: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843" y="2581138"/>
            <a:ext cx="5745689" cy="34271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analysis:</a:t>
            </a:r>
            <a:endParaRPr lang="en-US" dirty="0"/>
          </a:p>
          <a:p>
            <a:pPr lvl="1"/>
            <a:r>
              <a:rPr lang="en-US" dirty="0"/>
              <a:t>Statistical analysis: Tabular form is just fine for mainstream DS software, e.g., python, R, MATLAB, ArcGIS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734" y="2769369"/>
            <a:ext cx="9167638" cy="2675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analysis:</a:t>
            </a:r>
            <a:endParaRPr lang="en-US" dirty="0"/>
          </a:p>
          <a:p>
            <a:pPr lvl="1"/>
            <a:r>
              <a:rPr lang="en-US" dirty="0"/>
              <a:t>Image operations: Convert to raster data, e.g., tensor in mem, or </a:t>
            </a:r>
            <a:r>
              <a:rPr lang="en-US" dirty="0" err="1"/>
              <a:t>geotiff</a:t>
            </a:r>
            <a:r>
              <a:rPr lang="en-US" dirty="0"/>
              <a:t> on disk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8133" y="2532540"/>
            <a:ext cx="6431816" cy="36565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Data analysis workflow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Summary:</a:t>
            </a:r>
            <a:endParaRPr lang="en-US" dirty="0"/>
          </a:p>
          <a:p>
            <a:pPr lvl="1"/>
            <a:r>
              <a:rPr lang="en-US" dirty="0" err="1"/>
              <a:t>Hdf-eos</a:t>
            </a:r>
            <a:r>
              <a:rPr lang="en-US" dirty="0"/>
              <a:t> file</a:t>
            </a:r>
            <a:endParaRPr lang="en-US" dirty="0"/>
          </a:p>
          <a:p>
            <a:pPr lvl="2"/>
            <a:r>
              <a:rPr lang="en-US" dirty="0"/>
              <a:t>Raw data, small-size, easy to transfer</a:t>
            </a:r>
            <a:endParaRPr lang="en-US" dirty="0"/>
          </a:p>
          <a:p>
            <a:pPr lvl="2"/>
            <a:r>
              <a:rPr lang="en-US" dirty="0"/>
              <a:t>not readable, not analyzable, lack software supports</a:t>
            </a:r>
            <a:endParaRPr lang="en-US" dirty="0"/>
          </a:p>
          <a:p>
            <a:pPr lvl="1"/>
            <a:r>
              <a:rPr lang="en-US" dirty="0"/>
              <a:t>Tabular form</a:t>
            </a:r>
            <a:endParaRPr lang="en-US" dirty="0"/>
          </a:p>
          <a:p>
            <a:pPr lvl="2"/>
            <a:r>
              <a:rPr lang="en-US" dirty="0"/>
              <a:t>Intuitive numerical demonstration, can fit lots of software, easy for stats analysis</a:t>
            </a:r>
            <a:endParaRPr lang="en-US" dirty="0"/>
          </a:p>
          <a:p>
            <a:pPr lvl="2"/>
            <a:r>
              <a:rPr lang="en-US" dirty="0"/>
              <a:t>Lack spatial intuition/demonstration, too large</a:t>
            </a:r>
            <a:endParaRPr lang="en-US" dirty="0"/>
          </a:p>
          <a:p>
            <a:pPr lvl="1"/>
            <a:r>
              <a:rPr lang="en-US" dirty="0"/>
              <a:t>Image form</a:t>
            </a:r>
            <a:endParaRPr lang="en-US" dirty="0"/>
          </a:p>
          <a:p>
            <a:pPr lvl="2"/>
            <a:r>
              <a:rPr lang="en-US" dirty="0"/>
              <a:t>Intuitive spatial demonstration, can fit lots of cv &amp; </a:t>
            </a:r>
            <a:r>
              <a:rPr lang="en-US" dirty="0" err="1"/>
              <a:t>gis</a:t>
            </a:r>
            <a:r>
              <a:rPr lang="en-US" dirty="0"/>
              <a:t> software, easy for spatial analysis/image processing</a:t>
            </a:r>
            <a:endParaRPr lang="en-US" dirty="0"/>
          </a:p>
          <a:p>
            <a:pPr lvl="2"/>
            <a:r>
              <a:rPr lang="en-US" dirty="0"/>
              <a:t>One attribute per channel/layer, requires </a:t>
            </a:r>
            <a:r>
              <a:rPr lang="en-US"/>
              <a:t>tensor operations, too large</a:t>
            </a:r>
            <a:endParaRPr lang="en-US" dirty="0"/>
          </a:p>
          <a:p>
            <a:pPr lvl="2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 A experiment: Ground reflectivity regression using a GAM with CNN as a basis function for orography complexity representation</a:t>
            </a:r>
            <a:endParaRPr lang="en-US" dirty="0"/>
          </a:p>
        </p:txBody>
      </p:sp>
      <p:pic>
        <p:nvPicPr>
          <p:cNvPr id="5" name="Content Placeholder 4" descr="A screenshot of a computer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1" y="1511646"/>
            <a:ext cx="4324124" cy="5346354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A experiment: Ground reflectivity regression using a GAM with CNN as a basis function for orography complexity representation</a:t>
            </a:r>
            <a:endParaRPr lang="en-US" dirty="0"/>
          </a:p>
        </p:txBody>
      </p:sp>
      <p:pic>
        <p:nvPicPr>
          <p:cNvPr id="4" name="Content Placeholder 3" descr="A screenshot of a graph&#10;&#10;Description automatically generated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78" y="1446742"/>
            <a:ext cx="4782154" cy="4595813"/>
          </a:xfr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A experiment: Ground reflectivity regression using a GAM with CNN as a basis function for orography complexity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“conclusion” or insights</a:t>
            </a:r>
            <a:endParaRPr lang="en-US" dirty="0"/>
          </a:p>
          <a:p>
            <a:pPr lvl="1"/>
            <a:r>
              <a:rPr lang="en-US" dirty="0"/>
              <a:t>A CNN might indeed be used to represent the orography complexity in a ground clutter context</a:t>
            </a:r>
            <a:endParaRPr lang="en-US" dirty="0"/>
          </a:p>
          <a:p>
            <a:pPr lvl="1"/>
            <a:r>
              <a:rPr lang="en-US" dirty="0"/>
              <a:t>Pretrain a simple CNN and hold it as a basis function in a GAM, enables a confidence interval for the prediction computed in 1 second, without having to do computational inferences on thousands of parameters in CNN by 1000 times Monte Carlo to get a variational bad CI</a:t>
            </a:r>
            <a:endParaRPr lang="en-US" dirty="0"/>
          </a:p>
          <a:p>
            <a:pPr lvl="2"/>
            <a:r>
              <a:rPr lang="en-US" dirty="0"/>
              <a:t>Real-time computation can be a benefit for many apps, e.g., satellite onboard algorithm</a:t>
            </a:r>
            <a:endParaRPr lang="en-US" dirty="0"/>
          </a:p>
          <a:p>
            <a:pPr lvl="1"/>
            <a:r>
              <a:rPr lang="en-US" dirty="0"/>
              <a:t>We might study clutter-led impacts/bias for different cases:</a:t>
            </a:r>
            <a:endParaRPr lang="en-US" dirty="0"/>
          </a:p>
          <a:p>
            <a:pPr lvl="2"/>
            <a:r>
              <a:rPr lang="en-US" dirty="0"/>
              <a:t>Differentiate by orography, surface type, local climate (e.g., virga occurrence frequency), etc.</a:t>
            </a:r>
            <a:endParaRPr lang="en-US" dirty="0"/>
          </a:p>
          <a:p>
            <a:pPr lvl="2"/>
            <a:r>
              <a:rPr lang="en-US" dirty="0"/>
              <a:t>To avoid generalization issues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04000" y="0"/>
            <a:ext cx="5166543" cy="66491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4" y="0"/>
            <a:ext cx="4751024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72774" y="0"/>
            <a:ext cx="5328851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9881" y="744009"/>
            <a:ext cx="8799451" cy="5608773"/>
          </a:xfrm>
          <a:prstGeom prst="rect">
            <a:avLst/>
          </a:prstGeom>
        </p:spPr>
      </p:pic>
      <p:sp>
        <p:nvSpPr>
          <p:cNvPr id="9" name="AutoShape 2"/>
          <p:cNvSpPr>
            <a:spLocks noChangeAspect="1" noChangeArrowheads="1"/>
          </p:cNvSpPr>
          <p:nvPr/>
        </p:nvSpPr>
        <p:spPr bwMode="auto">
          <a:xfrm>
            <a:off x="5943599" y="3276599"/>
            <a:ext cx="1710267" cy="17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CPR is not good  at:</a:t>
            </a:r>
            <a:endParaRPr lang="en-US" dirty="0"/>
          </a:p>
          <a:p>
            <a:pPr lvl="1"/>
            <a:r>
              <a:rPr lang="en-US" dirty="0"/>
              <a:t>detecting the occurrence of precipitations</a:t>
            </a:r>
            <a:endParaRPr lang="en-US" dirty="0"/>
          </a:p>
          <a:p>
            <a:pPr lvl="2"/>
            <a:r>
              <a:rPr lang="en-US" dirty="0"/>
              <a:t>High false detection</a:t>
            </a:r>
            <a:endParaRPr lang="en-US" dirty="0"/>
          </a:p>
          <a:p>
            <a:pPr lvl="2"/>
            <a:r>
              <a:rPr lang="en-US" dirty="0"/>
              <a:t>But once a precip indeed occurs, 80% we observe it </a:t>
            </a:r>
            <a:endParaRPr lang="en-US" dirty="0"/>
          </a:p>
          <a:p>
            <a:pPr lvl="1"/>
            <a:r>
              <a:rPr lang="en-US" dirty="0"/>
              <a:t>Thin clouds</a:t>
            </a:r>
            <a:endParaRPr lang="en-US" dirty="0"/>
          </a:p>
          <a:p>
            <a:pPr lvl="1"/>
            <a:r>
              <a:rPr lang="en-US" dirty="0"/>
              <a:t>Intensive water precipitations (due to attenuation)</a:t>
            </a:r>
            <a:endParaRPr lang="en-US" dirty="0"/>
          </a:p>
          <a:p>
            <a:pPr lvl="1"/>
            <a:r>
              <a:rPr lang="en-US" b="1" dirty="0"/>
              <a:t>Shallow clouds &amp; Virga </a:t>
            </a:r>
            <a:r>
              <a:rPr lang="en-US" dirty="0"/>
              <a:t>(due to ground clutter)</a:t>
            </a:r>
            <a:endParaRPr lang="en-US" dirty="0"/>
          </a:p>
          <a:p>
            <a:r>
              <a:rPr lang="en-US" dirty="0"/>
              <a:t>Combining CALIPSO Lidar data can be helpful</a:t>
            </a:r>
            <a:endParaRPr lang="en-US" dirty="0"/>
          </a:p>
          <a:p>
            <a:pPr lvl="1"/>
            <a:r>
              <a:rPr lang="en-US" dirty="0"/>
              <a:t>2B-CLDCLASS-LIDAR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0" y="1330035"/>
            <a:ext cx="3056466" cy="162455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US" dirty="0"/>
          </a:p>
        </p:txBody>
      </p:sp>
      <p:sp>
        <p:nvSpPr>
          <p:cNvPr id="9" name="AutoShape 2"/>
          <p:cNvSpPr>
            <a:spLocks noChangeAspect="1" noChangeArrowheads="1"/>
          </p:cNvSpPr>
          <p:nvPr/>
        </p:nvSpPr>
        <p:spPr bwMode="auto">
          <a:xfrm>
            <a:off x="5943599" y="3276599"/>
            <a:ext cx="1710267" cy="1710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CloudSat has a series of hierarchical data products</a:t>
            </a:r>
            <a:endParaRPr lang="en-US" dirty="0"/>
          </a:p>
          <a:p>
            <a:pPr lvl="1"/>
            <a:r>
              <a:rPr lang="en-US" dirty="0"/>
              <a:t>Levels: 0, 1B, 2B, 2C, Aux, etc.</a:t>
            </a:r>
            <a:endParaRPr lang="en-US" dirty="0"/>
          </a:p>
          <a:p>
            <a:pPr lvl="1"/>
            <a:r>
              <a:rPr lang="en-US" dirty="0"/>
              <a:t>Lower-level products are inputs for higher-level products</a:t>
            </a:r>
            <a:endParaRPr lang="en-US" dirty="0"/>
          </a:p>
          <a:p>
            <a:pPr lvl="1"/>
            <a:r>
              <a:rPr lang="en-US" dirty="0"/>
              <a:t>1B: Backscatter profiles</a:t>
            </a:r>
            <a:endParaRPr lang="en-US" dirty="0"/>
          </a:p>
          <a:p>
            <a:pPr lvl="1"/>
            <a:r>
              <a:rPr lang="en-US" dirty="0"/>
              <a:t>2B, 2C: Retrived energy/weather/climate profiles</a:t>
            </a:r>
            <a:endParaRPr lang="en-US" dirty="0"/>
          </a:p>
          <a:p>
            <a:pPr lvl="1"/>
            <a:r>
              <a:rPr lang="en-US" dirty="0"/>
              <a:t>Aux: Collocated data from other sources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/>
          <p:cNvSpPr txBox="1"/>
          <p:nvPr/>
        </p:nvSpPr>
        <p:spPr>
          <a:xfrm>
            <a:off x="412283" y="586508"/>
            <a:ext cx="11569729" cy="8959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 spc="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Key variables</a:t>
            </a:r>
            <a:endParaRPr lang="en-US" dirty="0"/>
          </a:p>
        </p:txBody>
      </p:sp>
      <p:pic>
        <p:nvPicPr>
          <p:cNvPr id="1025" name="Picture 1024" descr="?code=ZmY4OTUzYmJkYWE1ZDg4Y2FjMDVlNWZmMzI2OGZlMTdfQjVVSkxsaDlCZUVIWGlVZVM3QnBRNDAyM2g1cTF6ejVfVG9rZW46QWJiS2JnZFJpbzZvYWd4dExwR3VIZTRuc3VSXzE3MjE4MzMyNjc6MTcyMTgzNjg2N19WN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2402800" cy="12979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UWaterloo">
      <a:dk1>
        <a:sysClr val="windowText" lastClr="000000"/>
      </a:dk1>
      <a:lt1>
        <a:sysClr val="window" lastClr="FFFFFF"/>
      </a:lt1>
      <a:dk2>
        <a:srgbClr val="787878"/>
      </a:dk2>
      <a:lt2>
        <a:srgbClr val="DFDFDF"/>
      </a:lt2>
      <a:accent1>
        <a:srgbClr val="F2EDA8"/>
      </a:accent1>
      <a:accent2>
        <a:srgbClr val="FAE100"/>
      </a:accent2>
      <a:accent3>
        <a:srgbClr val="FED34C"/>
      </a:accent3>
      <a:accent4>
        <a:srgbClr val="EBAB00"/>
      </a:accent4>
      <a:accent5>
        <a:srgbClr val="BB0F33"/>
      </a:accent5>
      <a:accent6>
        <a:srgbClr val="A2A2A2"/>
      </a:accent6>
      <a:hlink>
        <a:srgbClr val="000000"/>
      </a:hlink>
      <a:folHlink>
        <a:srgbClr val="000000"/>
      </a:folHlink>
    </a:clrScheme>
    <a:fontScheme name="Custom 1">
      <a:majorFont>
        <a:latin typeface="Barlow Condensed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12187</Words>
  <Application>WPS Writer</Application>
  <PresentationFormat>Widescreen</PresentationFormat>
  <Paragraphs>563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0" baseType="lpstr">
      <vt:lpstr>Arial</vt:lpstr>
      <vt:lpstr>SimSun</vt:lpstr>
      <vt:lpstr>Wingdings</vt:lpstr>
      <vt:lpstr>Verdana</vt:lpstr>
      <vt:lpstr>Barlow Condensed</vt:lpstr>
      <vt:lpstr>苹方-简</vt:lpstr>
      <vt:lpstr>Georgia</vt:lpstr>
      <vt:lpstr>Microsoft YaHei</vt:lpstr>
      <vt:lpstr>汉仪旗黑</vt:lpstr>
      <vt:lpstr>Arial Unicode MS</vt:lpstr>
      <vt:lpstr>Calibri</vt:lpstr>
      <vt:lpstr>Helvetica Neue</vt:lpstr>
      <vt:lpstr>宋体-简</vt:lpstr>
      <vt:lpstr>UofWaterloo_WhiteBkgrd</vt:lpstr>
      <vt:lpstr>CloudSat data product introduction, analysis workflow, and ground clutter issue</vt:lpstr>
      <vt:lpstr>What is CloudSat?</vt:lpstr>
      <vt:lpstr>PowerPoint 演示文稿</vt:lpstr>
      <vt:lpstr>Comparison with other Cloud/Precip missions</vt:lpstr>
      <vt:lpstr>PowerPoint 演示文稿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</vt:lpstr>
      <vt:lpstr>  Data analysis workflow</vt:lpstr>
      <vt:lpstr>  Data analysis workflow</vt:lpstr>
      <vt:lpstr>  Data analysis workflow</vt:lpstr>
      <vt:lpstr>  Data analysis workflow</vt:lpstr>
      <vt:lpstr>  Data analysis workflow</vt:lpstr>
      <vt:lpstr>  Data analysis workflow</vt:lpstr>
      <vt:lpstr>  </vt:lpstr>
      <vt:lpstr>  </vt:lpstr>
      <vt:lpstr> How does ground clutter impact snow estimate? </vt:lpstr>
      <vt:lpstr>A case study</vt:lpstr>
      <vt:lpstr>Shallow snowfall-producing clouds</vt:lpstr>
      <vt:lpstr>PowerPoint 演示文稿</vt:lpstr>
      <vt:lpstr>PowerPoint 演示文稿</vt:lpstr>
      <vt:lpstr>  Data analysis workflow</vt:lpstr>
      <vt:lpstr>  Data analysis workflow</vt:lpstr>
      <vt:lpstr>  Data analysis workflow</vt:lpstr>
      <vt:lpstr>  Data analysis workflow</vt:lpstr>
      <vt:lpstr>  Data analysis workflow</vt:lpstr>
      <vt:lpstr>  Data analysis workflow</vt:lpstr>
      <vt:lpstr>  Data analysis workflow</vt:lpstr>
      <vt:lpstr>  Data analysis workflow</vt:lpstr>
      <vt:lpstr>  Data analysis workflow</vt:lpstr>
      <vt:lpstr>  Data analysis workflow</vt:lpstr>
      <vt:lpstr>  A experiment: Ground reflectivity regression using a GAM with CNN as a basis function for orography complexity representation</vt:lpstr>
      <vt:lpstr> A experiment: Ground reflectivity regression using a GAM with CNN as a basis function for orography complexity representation</vt:lpstr>
      <vt:lpstr> A experiment: Ground reflectivity regression using a GAM with CNN as a basis function for orography complexity representation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IN THIS SPACE HERE</dc:title>
  <dc:creator>Maria Morrone</dc:creator>
  <cp:lastModifiedBy>丁厉</cp:lastModifiedBy>
  <cp:revision>63</cp:revision>
  <dcterms:created xsi:type="dcterms:W3CDTF">2024-10-02T13:11:21Z</dcterms:created>
  <dcterms:modified xsi:type="dcterms:W3CDTF">2024-10-02T13:11:21Z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0x0101009535D3CEC2F76A4CA1EC3507E2D03D36</vt:lpwstr>
  </property>
  <property fmtid="{D5CDD505-2E9C-101B-9397-08002B2CF9AE}" pid="3" name="KSOProductBuildVer">
    <vt:lpwstr>1033-5.7.3.8096</vt:lpwstr>
  </property>
</Properties>
</file>